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169" r:id="rId3"/>
    <p:sldId id="2102" r:id="rId4"/>
    <p:sldId id="2138" r:id="rId5"/>
    <p:sldId id="2155" r:id="rId6"/>
    <p:sldId id="2156" r:id="rId7"/>
    <p:sldId id="2157" r:id="rId8"/>
    <p:sldId id="2158" r:id="rId9"/>
    <p:sldId id="2159" r:id="rId10"/>
    <p:sldId id="2160" r:id="rId11"/>
    <p:sldId id="2166" r:id="rId12"/>
    <p:sldId id="2167" r:id="rId13"/>
    <p:sldId id="2168" r:id="rId14"/>
    <p:sldId id="2164" r:id="rId15"/>
    <p:sldId id="2165" r:id="rId16"/>
    <p:sldId id="21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9FF"/>
    <a:srgbClr val="B21D2B"/>
    <a:srgbClr val="E6E6E6"/>
    <a:srgbClr val="BE1E2D"/>
    <a:srgbClr val="AD1F2E"/>
    <a:srgbClr val="F6F7F8"/>
    <a:srgbClr val="FFFFFF"/>
    <a:srgbClr val="FEFDFB"/>
    <a:srgbClr val="FBB4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7" autoAdjust="0"/>
    <p:restoredTop sz="88419" autoAdjust="0"/>
  </p:normalViewPr>
  <p:slideViewPr>
    <p:cSldViewPr snapToGrid="0">
      <p:cViewPr varScale="1">
        <p:scale>
          <a:sx n="80" d="100"/>
          <a:sy n="80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77126-DA6C-4B42-B707-5348927A677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83739-EEB3-460D-9357-AF9564B7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2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9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59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10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Summarizing all information in previous slides the in one Canvas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4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0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en-US" dirty="0"/>
              <a:t>Put your team photos or group photo.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Write your names and emails.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3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5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83739-EEB3-460D-9357-AF9564B72F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8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4D6C-9156-409C-BE08-7B3D58F9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F360F-8DBE-495B-B115-5E6D5C9CE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2900-6386-4911-A1CC-E9992A9B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CA256-A42E-4F73-9F12-5D86C4D4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FB0-355B-4643-A6E3-46C1E91D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F9F7EC83-68F7-43BC-8F40-5DEDD6855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9748" y="5405296"/>
            <a:ext cx="653475" cy="7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E9C6-DB27-431C-98D6-CE16FCF2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2D5E6-76EB-4BB8-9A1B-690BC5A9E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58D3-F1C6-49C3-AB38-2EA2E160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5203-C81D-4026-85CB-352A02199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02786-1809-4D5E-8251-0B5609B5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0A298-5441-45EC-A2DA-72F4B378F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2823D-E8A7-443D-9481-C7405E1BA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1ED4-487B-4454-8E99-395D22A5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7042F-3A6F-42F2-BBDB-FDAF6F71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DA31-DF4E-48CC-848A-C75EF4CA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21A-C176-46A1-B82D-EFB40A34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9DBF5-6B33-43B4-B6CC-9C58A880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9767-0C25-45F8-ABBB-EAFFAD08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5994B-081A-4D1D-A501-7ABEB31F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28D8F-280E-4C45-8A2F-C8D47F6F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9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D64-0656-4839-996C-02EEB3D7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A459A-6B86-4A84-BE76-84713D37E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A5E4-8BF6-425D-9EE4-CF84E4ED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1E032-7766-44BF-8177-E2F4542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E9CC1-701F-4F45-A816-6F133279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DB7A-62EF-4A1A-A0EC-37336BD8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7B25-79EE-4893-894D-38E900751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BEDDD-EDE0-480F-B95B-F9A8B10F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981A8-E3A0-482D-BAA3-36D034D3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C353A-6F7B-4880-A3A0-71EFB12E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40C9F-1DBB-41DA-B3BD-E1547788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6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9BCC-E665-490C-BE1A-F278BED1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FD880-D58A-40BC-BFF5-5CD19693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C9D2A-7F80-4632-8C01-5FDEAC667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87C9D-8C22-439C-9AFF-A54E72DFF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6782C-EADB-4981-AE3D-09B1F9F2A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9B24-B154-42A3-A055-20FAE2B6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1EF4F-A14C-4F13-8D05-4FA20617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31D57-C908-4F1F-85D7-56A811B8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0394-4437-47C4-B997-A6B8B91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CA56E-397A-4478-8DB1-157CA04E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67F00-19D2-4449-B7FF-B73D5AE2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72AC8-6A26-49CA-B91E-FB68C5AD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9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0F87C-1D1C-4A8C-8C96-93633ABC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E3C08-E6F3-4F35-815D-B338568C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AC549-84FF-4B6D-9468-9F892C34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F4CF-CE56-4178-ACE3-0122E6E1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4722-F526-4B36-8685-52931D6C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667C8-2C6C-40B5-BBB7-81594174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34526-4036-4160-AE92-CFF9AF63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571E6-8DE5-4201-B1F3-0D50370F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99DD5-0359-4537-A47E-8C80C874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0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E5B3-7756-4C40-A8F3-31AA3B06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BB5A1E-0D8F-4BBD-B1A2-798D9AD87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308F8-80B0-4997-A936-417890E3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5C9B-4AA5-4B26-9CD4-89EB9AA1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34FBC-6402-48A5-826C-3446B212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017BF-B49D-49C7-9933-999ADE5F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6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693F-08CA-41EE-BD78-F86C66F6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7FA4A-D56C-48E7-9025-3F2AFEBF4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8597-C176-401D-8753-8F70E35B2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6CC4A-BBF6-47D9-8FD9-3B23B50A641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1880-8795-44AF-A285-B91440106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3D477-8594-44DB-8534-EB46F99E1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590-3420-4D3B-8378-11249F94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4.jp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4.svg"/><Relationship Id="rId9" Type="http://schemas.openxmlformats.org/officeDocument/2006/relationships/image" Target="../media/image11.emf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1.emf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18" Type="http://schemas.microsoft.com/office/2007/relationships/hdphoto" Target="../media/hdphoto4.wdp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Relationship Id="rId14" Type="http://schemas.microsoft.com/office/2007/relationships/hdphoto" Target="../media/hdphoto2.wdp"/><Relationship Id="rId22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emf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FD00303-8D34-445E-8375-C6B692C9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0770"/>
            <a:ext cx="12192000" cy="6972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6D43B-FF42-4656-8347-9249A8E4B40C}"/>
              </a:ext>
            </a:extLst>
          </p:cNvPr>
          <p:cNvSpPr txBox="1"/>
          <p:nvPr/>
        </p:nvSpPr>
        <p:spPr>
          <a:xfrm>
            <a:off x="447620" y="3531807"/>
            <a:ext cx="11296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E6E6E6"/>
                </a:solidFill>
                <a:latin typeface="Nexa Bold" panose="02000000000000000000" pitchFamily="50" charset="0"/>
              </a:rPr>
              <a:t>DETECTOR</a:t>
            </a:r>
          </a:p>
          <a:p>
            <a:endParaRPr lang="en-US" sz="2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6D43B-FF42-4656-8347-9249A8E4B40C}"/>
              </a:ext>
            </a:extLst>
          </p:cNvPr>
          <p:cNvSpPr txBox="1"/>
          <p:nvPr/>
        </p:nvSpPr>
        <p:spPr>
          <a:xfrm>
            <a:off x="447620" y="4337277"/>
            <a:ext cx="1129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6E6E6"/>
                </a:solidFill>
                <a:latin typeface="Adobe Clean"/>
              </a:rPr>
              <a:t>Heroic SHARKS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Adobe Clean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5060106" y="428561"/>
            <a:ext cx="1752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solidFill>
                <a:schemeClr val="bg1">
                  <a:lumMod val="95000"/>
                </a:schemeClr>
              </a:solidFill>
              <a:latin typeface="Adobe Clean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045984" y="5373561"/>
            <a:ext cx="410003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E6E6E6"/>
                </a:solidFill>
                <a:latin typeface="Adobe Clean"/>
              </a:rPr>
              <a:t>Helwan University , Cairo - Egypt</a:t>
            </a:r>
            <a:endParaRPr lang="en-US" altLang="en-US" sz="1400" b="1" dirty="0">
              <a:solidFill>
                <a:srgbClr val="E6E6E6"/>
              </a:solidFill>
              <a:latin typeface="Adobe Clean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E6E6E6"/>
                </a:solidFill>
                <a:latin typeface="Adobe Clean"/>
              </a:rPr>
              <a:t>28 August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05B55-7668-08C3-97F7-1C6885E5E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t="22413" r="27261" b="31975"/>
          <a:stretch/>
        </p:blipFill>
        <p:spPr>
          <a:xfrm>
            <a:off x="4539155" y="487714"/>
            <a:ext cx="3113689" cy="3128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22362-4430-26B5-1458-66DF641124A2}"/>
              </a:ext>
            </a:extLst>
          </p:cNvPr>
          <p:cNvSpPr txBox="1"/>
          <p:nvPr/>
        </p:nvSpPr>
        <p:spPr>
          <a:xfrm>
            <a:off x="2472400" y="6495403"/>
            <a:ext cx="1137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T   H   E       B   E   S   T       P   R   O   T   E   C   T   I   O   N       I   S       T   H  E       E   A   R   L   Y       D   E   T   E   C   T   I   O   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8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33350" y="-11430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Selected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Idea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389888" y="2340863"/>
            <a:ext cx="9648749" cy="43022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200" dirty="0">
                <a:latin typeface="Adobe Clean"/>
              </a:rPr>
              <a:t>A physical place close to the students, and a website that completes our idea by using artificial intelligence technology and machine learning</a:t>
            </a:r>
          </a:p>
        </p:txBody>
      </p:sp>
      <p:pic>
        <p:nvPicPr>
          <p:cNvPr id="3" name="Picture 2" descr="A crossword puzzl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79CA503C-54C1-1803-7B8E-4C8E42EFFC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52" y="3308903"/>
            <a:ext cx="1774629" cy="23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33350" y="-11430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1994779" y="109822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Technology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Description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1929439"/>
            <a:ext cx="10415060" cy="4713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Adobe Clean"/>
              </a:rPr>
              <a:t>What are the tech components of the product? Explain.</a:t>
            </a:r>
          </a:p>
          <a:p>
            <a:r>
              <a:rPr lang="en-US" altLang="en-US" sz="2000" dirty="0">
                <a:latin typeface="Adobe Clean"/>
              </a:rPr>
              <a:t>We used different technologies such as HTML, CSS and </a:t>
            </a:r>
            <a:r>
              <a:rPr lang="en-US" altLang="en-US" sz="2000" dirty="0" err="1">
                <a:latin typeface="Adobe Clean"/>
              </a:rPr>
              <a:t>javascript</a:t>
            </a:r>
            <a:r>
              <a:rPr lang="en-US" altLang="en-US" sz="2000" dirty="0">
                <a:latin typeface="Adobe Clean"/>
              </a:rPr>
              <a:t> to create a professional website that is able to benefit the student, dispersing the uselessness to someone who is able to show himself in the community.</a:t>
            </a:r>
          </a:p>
        </p:txBody>
      </p:sp>
      <p:pic>
        <p:nvPicPr>
          <p:cNvPr id="3" name="Picture 2" descr="A diagram of a website builder unit&#10;&#10;Description automatically generated">
            <a:extLst>
              <a:ext uri="{FF2B5EF4-FFF2-40B4-BE49-F238E27FC236}">
                <a16:creationId xmlns:a16="http://schemas.microsoft.com/office/drawing/2014/main" id="{34A9C703-12B9-4F37-D020-6B21451542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17" y="3041529"/>
            <a:ext cx="3964002" cy="26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33350" y="-11430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Prototype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we've developed for addressing the challenges faced by students at the Faculty of Commerce. Our prototype is designed to provide a practical solution that bridges the gap between academic learning and real-world application. This prototype aims to help students better prepare themselves for the job market while maintaining their academic performance.</a:t>
            </a:r>
            <a:endParaRPr lang="en-US" altLang="en-US" sz="3600" dirty="0">
              <a:latin typeface="Adobe Clean"/>
            </a:endParaRPr>
          </a:p>
        </p:txBody>
      </p:sp>
    </p:spTree>
    <p:extLst>
      <p:ext uri="{BB962C8B-B14F-4D97-AF65-F5344CB8AC3E}">
        <p14:creationId xmlns:p14="http://schemas.microsoft.com/office/powerpoint/2010/main" val="346166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16097" y="-11430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Prototype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Photos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06B0CDA-E1A1-2041-48E7-9F08628CC9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84" y="2215458"/>
            <a:ext cx="1970258" cy="1107729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DB5FA1A2-5632-78B6-86D3-F2DBCC42BF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84" y="2241581"/>
            <a:ext cx="1970258" cy="1107729"/>
          </a:xfrm>
          <a:prstGeom prst="rect">
            <a:avLst/>
          </a:prstGeom>
        </p:spPr>
      </p:pic>
      <p:pic>
        <p:nvPicPr>
          <p:cNvPr id="31" name="Picture 30" descr="A screenshot of a web page&#10;&#10;Description automatically generated">
            <a:extLst>
              <a:ext uri="{FF2B5EF4-FFF2-40B4-BE49-F238E27FC236}">
                <a16:creationId xmlns:a16="http://schemas.microsoft.com/office/drawing/2014/main" id="{9D8090E6-4F35-1EAD-4B5C-46C724AAF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39" y="2109148"/>
            <a:ext cx="2393989" cy="1345962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24DDEA73-0118-263C-0CF0-47D1E6664C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17" y="2308225"/>
            <a:ext cx="1978279" cy="1112239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5D0F7E02-2B8E-F494-737D-7FCBEB5A2D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73" y="3844024"/>
            <a:ext cx="1978279" cy="1112239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FF28C388-0DCA-1B17-A996-31ACBE9329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687" y="3848534"/>
            <a:ext cx="1970258" cy="1107729"/>
          </a:xfrm>
          <a:prstGeom prst="rect">
            <a:avLst/>
          </a:prstGeom>
        </p:spPr>
      </p:pic>
      <p:pic>
        <p:nvPicPr>
          <p:cNvPr id="39" name="Picture 38" descr="A screenshot of a login form&#10;&#10;Description automatically generated">
            <a:extLst>
              <a:ext uri="{FF2B5EF4-FFF2-40B4-BE49-F238E27FC236}">
                <a16:creationId xmlns:a16="http://schemas.microsoft.com/office/drawing/2014/main" id="{EAA89C8F-3E1D-5A30-851C-0A91EC712B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80" y="4846735"/>
            <a:ext cx="1848598" cy="1039329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F9D181A9-CED4-E60D-1C5F-317929330A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39" y="3652953"/>
            <a:ext cx="1883724" cy="1059078"/>
          </a:xfrm>
          <a:prstGeom prst="rect">
            <a:avLst/>
          </a:prstGeom>
        </p:spPr>
      </p:pic>
      <p:pic>
        <p:nvPicPr>
          <p:cNvPr id="43" name="Picture 42" descr="A screenshot of a video chat&#10;&#10;Description automatically generated">
            <a:extLst>
              <a:ext uri="{FF2B5EF4-FFF2-40B4-BE49-F238E27FC236}">
                <a16:creationId xmlns:a16="http://schemas.microsoft.com/office/drawing/2014/main" id="{C726B158-9BD1-538B-657C-D9735A04E4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26" y="3776725"/>
            <a:ext cx="2358621" cy="13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3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33350" y="-11430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latin typeface="Adobe Cle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50934-BA8D-590D-3A21-E75EE8FDC4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488" t="15971" b="2033"/>
          <a:stretch/>
        </p:blipFill>
        <p:spPr>
          <a:xfrm>
            <a:off x="6283104" y="891649"/>
            <a:ext cx="4390323" cy="4925348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6523D-572E-068C-3042-EFC9714A3E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971" r="57681" b="2033"/>
          <a:stretch/>
        </p:blipFill>
        <p:spPr>
          <a:xfrm>
            <a:off x="1689137" y="818886"/>
            <a:ext cx="4235771" cy="49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2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258" y="610339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8" y="5833395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181258" y="1402633"/>
            <a:ext cx="320559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4400" dirty="0">
                <a:solidFill>
                  <a:srgbClr val="2A59FF"/>
                </a:solidFill>
                <a:latin typeface="Nexa Bold" panose="02000000000000000000" pitchFamily="50" charset="0"/>
              </a:rPr>
              <a:t>Business</a:t>
            </a:r>
            <a:r>
              <a:rPr lang="en-US" sz="4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4400" dirty="0">
                <a:latin typeface="Nexa Bold" panose="02000000000000000000" pitchFamily="50" charset="0"/>
              </a:rPr>
              <a:t>Model Canvas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1797" y="854640"/>
            <a:ext cx="9169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Bold" panose="02000000000000000000" pitchFamily="50" charset="0"/>
              </a:rPr>
              <a:t>Projects Challenges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66791" y="4731006"/>
            <a:ext cx="4397375" cy="17526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Cost Structure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Main costs: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464166" y="4731006"/>
            <a:ext cx="4398963" cy="17526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66791" y="616206"/>
            <a:ext cx="1765300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Key Partners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project has 3 main partners: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832091" y="616206"/>
            <a:ext cx="1763713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Key Activities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main key activity is: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832091" y="2673606"/>
            <a:ext cx="1763713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Key Resources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Main keys: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68816" y="616206"/>
            <a:ext cx="1763713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Value Proposition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Body text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332529" y="616206"/>
            <a:ext cx="1765300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Customer Relationship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main points: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332529" y="2673606"/>
            <a:ext cx="1765300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097829" y="616206"/>
            <a:ext cx="1765300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Customer Segments</a:t>
            </a:r>
          </a:p>
          <a:p>
            <a:pPr eaLnBrk="1" hangingPunct="1"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specific target is: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66791" y="616206"/>
            <a:ext cx="8796338" cy="5867400"/>
          </a:xfrm>
          <a:prstGeom prst="roundRect">
            <a:avLst>
              <a:gd name="adj" fmla="val 0"/>
            </a:avLst>
          </a:prstGeom>
          <a:noFill/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112713" eaLnBrk="1" hangingPunct="1"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249906" y="3832172"/>
            <a:ext cx="2536825" cy="7956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algn="ctr" eaLnBrk="1" hangingPunct="1"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9906" y="4731006"/>
            <a:ext cx="2536825" cy="461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 dirty="0"/>
              <a:t>27-August 2023</a:t>
            </a:r>
          </a:p>
        </p:txBody>
      </p:sp>
      <p:sp>
        <p:nvSpPr>
          <p:cNvPr id="31" name="Rectangle 19"/>
          <p:cNvSpPr/>
          <p:nvPr/>
        </p:nvSpPr>
        <p:spPr>
          <a:xfrm rot="21540000">
            <a:off x="3277928" y="1220864"/>
            <a:ext cx="1371600" cy="962831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Professional Instructors</a:t>
            </a:r>
          </a:p>
        </p:txBody>
      </p:sp>
      <p:sp>
        <p:nvSpPr>
          <p:cNvPr id="32" name="Rectangle 19"/>
          <p:cNvSpPr/>
          <p:nvPr/>
        </p:nvSpPr>
        <p:spPr>
          <a:xfrm rot="21540000">
            <a:off x="3290156" y="2297389"/>
            <a:ext cx="1371600" cy="995362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Public Universities</a:t>
            </a:r>
          </a:p>
        </p:txBody>
      </p:sp>
      <p:sp>
        <p:nvSpPr>
          <p:cNvPr id="33" name="Rectangle 19"/>
          <p:cNvSpPr/>
          <p:nvPr/>
        </p:nvSpPr>
        <p:spPr>
          <a:xfrm rot="21540000">
            <a:off x="3264306" y="3446793"/>
            <a:ext cx="1371600" cy="920670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Sponsor's</a:t>
            </a:r>
          </a:p>
        </p:txBody>
      </p:sp>
      <p:sp>
        <p:nvSpPr>
          <p:cNvPr id="35" name="Rectangle 19"/>
          <p:cNvSpPr/>
          <p:nvPr/>
        </p:nvSpPr>
        <p:spPr>
          <a:xfrm rot="21540000">
            <a:off x="5028941" y="1116269"/>
            <a:ext cx="1370013" cy="995362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5000">
                <a:srgbClr val="75DBFF"/>
              </a:gs>
              <a:gs pos="0">
                <a:srgbClr val="8BD0E9"/>
              </a:gs>
              <a:gs pos="100000">
                <a:srgbClr val="75DBFF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Educate students and understand their abilities to guide them to the right career</a:t>
            </a:r>
          </a:p>
        </p:txBody>
      </p:sp>
      <p:sp>
        <p:nvSpPr>
          <p:cNvPr id="36" name="Rectangle 19"/>
          <p:cNvSpPr/>
          <p:nvPr/>
        </p:nvSpPr>
        <p:spPr>
          <a:xfrm rot="21540000">
            <a:off x="5046021" y="3096397"/>
            <a:ext cx="1308868" cy="1406489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9FFFCA"/>
              </a:gs>
              <a:gs pos="0">
                <a:srgbClr val="ACF4CB"/>
              </a:gs>
              <a:gs pos="80000">
                <a:srgbClr val="9FFFCA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Professional Instructors </a:t>
            </a:r>
            <a:endParaRPr lang="ar-EG" sz="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Lecture processing equipment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Teaching Materials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Marketing &amp; Customer Service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Development &amp; Design</a:t>
            </a:r>
          </a:p>
        </p:txBody>
      </p:sp>
      <p:sp>
        <p:nvSpPr>
          <p:cNvPr id="38" name="Rectangle 19"/>
          <p:cNvSpPr/>
          <p:nvPr/>
        </p:nvSpPr>
        <p:spPr>
          <a:xfrm rot="21540000">
            <a:off x="6771957" y="1099676"/>
            <a:ext cx="1370012" cy="3402828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Recognize individuals' abilities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Provide reliable sources of learning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Practical practice and experience of the required areas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Coordinated plans to reach the target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Work to develop the student's mentality to qualify him for the labour market</a:t>
            </a:r>
          </a:p>
        </p:txBody>
      </p:sp>
      <p:sp>
        <p:nvSpPr>
          <p:cNvPr id="39" name="Rectangle 19"/>
          <p:cNvSpPr/>
          <p:nvPr/>
        </p:nvSpPr>
        <p:spPr>
          <a:xfrm rot="21540000">
            <a:off x="10294679" y="1835406"/>
            <a:ext cx="1371600" cy="2122488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College of Commerce Students</a:t>
            </a:r>
          </a:p>
        </p:txBody>
      </p:sp>
      <p:sp>
        <p:nvSpPr>
          <p:cNvPr id="40" name="Rectangle 19"/>
          <p:cNvSpPr/>
          <p:nvPr/>
        </p:nvSpPr>
        <p:spPr>
          <a:xfrm rot="21540000">
            <a:off x="8531781" y="1187685"/>
            <a:ext cx="1371600" cy="1272272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FFB7B7"/>
              </a:gs>
              <a:gs pos="0">
                <a:srgbClr val="EDC9C9"/>
              </a:gs>
              <a:gs pos="100000">
                <a:srgbClr val="FFB7B7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Ads on Social Media</a:t>
            </a:r>
            <a:endParaRPr lang="ar-EG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defRPr/>
            </a:pPr>
            <a:endParaRPr lang="ar-EG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 eaLnBrk="1" hangingPunct="1">
              <a:defRPr/>
            </a:pPr>
            <a:r>
              <a:rPr lang="en-US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Free university lectures to introduce ourselves to students</a:t>
            </a:r>
          </a:p>
        </p:txBody>
      </p:sp>
      <p:sp>
        <p:nvSpPr>
          <p:cNvPr id="41" name="Rectangle 19"/>
          <p:cNvSpPr/>
          <p:nvPr/>
        </p:nvSpPr>
        <p:spPr>
          <a:xfrm rot="21540000">
            <a:off x="9192792" y="5241200"/>
            <a:ext cx="979929" cy="995362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FFB7B7"/>
              </a:gs>
              <a:gs pos="0">
                <a:srgbClr val="EDC9C9"/>
              </a:gs>
              <a:gs pos="100000">
                <a:srgbClr val="FFB7B7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Advertising for others</a:t>
            </a:r>
          </a:p>
        </p:txBody>
      </p:sp>
      <p:sp>
        <p:nvSpPr>
          <p:cNvPr id="42" name="Rectangle 19"/>
          <p:cNvSpPr/>
          <p:nvPr/>
        </p:nvSpPr>
        <p:spPr>
          <a:xfrm rot="21540000">
            <a:off x="8556366" y="3375281"/>
            <a:ext cx="1371600" cy="996950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Website and rooms for training and lectures on the ground</a:t>
            </a:r>
          </a:p>
        </p:txBody>
      </p:sp>
      <p:sp>
        <p:nvSpPr>
          <p:cNvPr id="43" name="Rectangle 19"/>
          <p:cNvSpPr/>
          <p:nvPr/>
        </p:nvSpPr>
        <p:spPr>
          <a:xfrm rot="21540000">
            <a:off x="3241214" y="5295180"/>
            <a:ext cx="4028842" cy="996950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marL="45720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Marketing</a:t>
            </a:r>
          </a:p>
          <a:p>
            <a:pPr marL="45720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Rentals</a:t>
            </a:r>
          </a:p>
          <a:p>
            <a:pPr marL="45720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Salaries</a:t>
            </a:r>
          </a:p>
          <a:p>
            <a:pPr marL="45720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 of educational materials and sources</a:t>
            </a:r>
          </a:p>
        </p:txBody>
      </p:sp>
      <p:sp>
        <p:nvSpPr>
          <p:cNvPr id="45" name="Rectangle 19"/>
          <p:cNvSpPr/>
          <p:nvPr/>
        </p:nvSpPr>
        <p:spPr>
          <a:xfrm rot="21540000">
            <a:off x="10285154" y="5243769"/>
            <a:ext cx="1371600" cy="996950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Subscription fees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BA2AB-312C-B37C-A0A5-7EE34CF560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3" b="42186"/>
          <a:stretch/>
        </p:blipFill>
        <p:spPr>
          <a:xfrm>
            <a:off x="14365" y="3999039"/>
            <a:ext cx="2935800" cy="461962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0BCFA85B-4686-4749-275E-365F509D6658}"/>
              </a:ext>
            </a:extLst>
          </p:cNvPr>
          <p:cNvSpPr/>
          <p:nvPr/>
        </p:nvSpPr>
        <p:spPr>
          <a:xfrm rot="21540000">
            <a:off x="7779193" y="5193329"/>
            <a:ext cx="1160646" cy="1067261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9FFFCA"/>
              </a:gs>
              <a:gs pos="0">
                <a:srgbClr val="ACF4CB"/>
              </a:gs>
              <a:gs pos="80000">
                <a:srgbClr val="9FFFCA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Fees for educational materials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3018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617CFB5D-CB0F-4990-A01C-00F797EF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14741"/>
            <a:ext cx="12192000" cy="697274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086AC5D-6A35-4878-8B11-E8002178E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2300" y="5369953"/>
            <a:ext cx="773551" cy="1021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1146DF-CC61-42DE-AF4C-9B5DE2A2AFB3}"/>
              </a:ext>
            </a:extLst>
          </p:cNvPr>
          <p:cNvSpPr txBox="1"/>
          <p:nvPr/>
        </p:nvSpPr>
        <p:spPr>
          <a:xfrm>
            <a:off x="2643515" y="1676856"/>
            <a:ext cx="69049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Bebas" panose="020B0606020202050201" pitchFamily="34" charset="0"/>
              </a:rPr>
              <a:t>Thank You</a:t>
            </a:r>
          </a:p>
        </p:txBody>
      </p:sp>
      <p:pic>
        <p:nvPicPr>
          <p:cNvPr id="6" name="Picture 5" descr="/Marco/ITIDA_2020/TIEC/Untitled-3-01.png">
            <a:extLst>
              <a:ext uri="{FF2B5EF4-FFF2-40B4-BE49-F238E27FC236}">
                <a16:creationId xmlns:a16="http://schemas.microsoft.com/office/drawing/2014/main" id="{D866204D-307C-43F1-90F6-49F2B8A2F40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5" t="37754" r="13713" b="31634"/>
          <a:stretch/>
        </p:blipFill>
        <p:spPr bwMode="auto">
          <a:xfrm>
            <a:off x="4853278" y="5210042"/>
            <a:ext cx="3293745" cy="1181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/Marco/ITIDA_2020/TIEC/TIEC logo 2020_CMYK.pdf">
            <a:extLst>
              <a:ext uri="{FF2B5EF4-FFF2-40B4-BE49-F238E27FC236}">
                <a16:creationId xmlns:a16="http://schemas.microsoft.com/office/drawing/2014/main" id="{1F90AC69-6B99-4556-97BE-B5E554846DEF}"/>
              </a:ext>
            </a:extLst>
          </p:cNvPr>
          <p:cNvPicPr/>
          <p:nvPr/>
        </p:nvPicPr>
        <p:blipFill>
          <a:blip r:embed="rId8" cstate="print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9" y="5268381"/>
            <a:ext cx="1838511" cy="1122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30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568D49-8E06-49AC-7F3C-AF690FC4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-175565"/>
            <a:ext cx="1079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0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66675" y="-5715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77" y="5212595"/>
            <a:ext cx="773349" cy="52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4723107" y="736482"/>
            <a:ext cx="2964946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400" dirty="0">
                <a:solidFill>
                  <a:srgbClr val="2A59FF"/>
                </a:solidFill>
                <a:latin typeface="Nexa Bold" panose="02000000000000000000" pitchFamily="50" charset="0"/>
              </a:rPr>
              <a:t>Founders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18635" y="1776846"/>
            <a:ext cx="1796850" cy="1970739"/>
            <a:chOff x="1409700" y="2049128"/>
            <a:chExt cx="2362200" cy="2590800"/>
          </a:xfrm>
        </p:grpSpPr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1409700" y="3725528"/>
              <a:ext cx="2362200" cy="914400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latin typeface="Adobe Clean"/>
                </a:rPr>
                <a:t>Ahmed Elbehairy</a:t>
              </a:r>
              <a:br>
                <a:rPr lang="en-US" sz="1600" dirty="0">
                  <a:latin typeface="Adobe Clean"/>
                </a:rPr>
              </a:br>
              <a:r>
                <a:rPr lang="en-US" sz="1400" dirty="0">
                  <a:latin typeface="Adobe Clean"/>
                </a:rPr>
                <a:t>Designer</a:t>
              </a:r>
              <a:endParaRPr lang="en-US" sz="1000" dirty="0">
                <a:latin typeface="Adobe Clean"/>
              </a:endParaRPr>
            </a:p>
          </p:txBody>
        </p:sp>
        <p:pic>
          <p:nvPicPr>
            <p:cNvPr id="25" name="Picture 2" descr="http://icons.iconarchive.com/icons/dapino/people/512/brown-man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2049128"/>
              <a:ext cx="16002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724345" y="5187972"/>
            <a:ext cx="1949143" cy="459363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1600" b="1" dirty="0">
                <a:latin typeface="Adobe Clean"/>
              </a:rPr>
              <a:t>Esraa Mahmoud</a:t>
            </a:r>
            <a:br>
              <a:rPr lang="en-US" sz="1400" dirty="0">
                <a:latin typeface="Adobe Clean"/>
              </a:rPr>
            </a:br>
            <a:r>
              <a:rPr lang="en-US" sz="1400" dirty="0">
                <a:latin typeface="Adobe Clean"/>
              </a:rPr>
              <a:t>Content Creator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7196" y="1768980"/>
            <a:ext cx="1796850" cy="1963754"/>
            <a:chOff x="4779013" y="2006955"/>
            <a:chExt cx="2362200" cy="2581617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4779013" y="3674172"/>
              <a:ext cx="2362200" cy="914400"/>
            </a:xfrm>
            <a:prstGeom prst="rect">
              <a:avLst/>
            </a:prstGeom>
          </p:spPr>
          <p:txBody>
            <a:bodyPr rtlCol="0">
              <a:normAutofit fontScale="4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  <a:defRPr/>
              </a:pPr>
              <a:r>
                <a:rPr lang="en-US" sz="3800" b="1" dirty="0">
                  <a:latin typeface="Adobe Clean"/>
                </a:rPr>
                <a:t>Mohamed Helal</a:t>
              </a:r>
              <a:br>
                <a:rPr lang="en-US" dirty="0">
                  <a:latin typeface="Adobe Clean"/>
                </a:rPr>
              </a:br>
              <a:r>
                <a:rPr lang="en-US" sz="3500" dirty="0">
                  <a:latin typeface="Adobe Clean"/>
                </a:rPr>
                <a:t>Leader</a:t>
              </a:r>
              <a:endParaRPr lang="en-US" sz="2300" dirty="0">
                <a:latin typeface="Adobe Clean"/>
              </a:endParaRPr>
            </a:p>
          </p:txBody>
        </p:sp>
        <p:pic>
          <p:nvPicPr>
            <p:cNvPr id="29" name="Picture 2" descr="http://icons.iconarchive.com/icons/dapino/people/512/brown-man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7028" y="2006955"/>
              <a:ext cx="16002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117289" y="1561943"/>
            <a:ext cx="1953714" cy="2245195"/>
            <a:chOff x="8278010" y="2049128"/>
            <a:chExt cx="2362200" cy="2714625"/>
          </a:xfrm>
        </p:grpSpPr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8278010" y="3849353"/>
              <a:ext cx="2362200" cy="914400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latin typeface="Adobe Clean"/>
                </a:rPr>
                <a:t>Shady Mohamed</a:t>
              </a:r>
              <a:br>
                <a:rPr lang="en-US" sz="1400" dirty="0">
                  <a:latin typeface="Adobe Clean"/>
                </a:rPr>
              </a:br>
              <a:r>
                <a:rPr lang="en-US" sz="1400" dirty="0">
                  <a:latin typeface="Adobe Clean"/>
                </a:rPr>
                <a:t>Web Developer</a:t>
              </a:r>
            </a:p>
          </p:txBody>
        </p:sp>
        <p:pic>
          <p:nvPicPr>
            <p:cNvPr id="33" name="Picture 2" descr="http://icons.iconarchive.com/icons/dapino/people/512/brown-man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284" y="2049128"/>
              <a:ext cx="16002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FEA9D3E-23E6-A215-BF7B-8509126C9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1" y="1553146"/>
            <a:ext cx="1458347" cy="145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4A49D-0E80-E651-6C68-61DE10D02E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94" y="1553146"/>
            <a:ext cx="1485581" cy="1466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35C4A-42ED-1C65-76B7-B24849F11DA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15" t="8324" r="18361" b="27338"/>
          <a:stretch/>
        </p:blipFill>
        <p:spPr>
          <a:xfrm>
            <a:off x="7387443" y="1561943"/>
            <a:ext cx="1444034" cy="1477164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5352C3C-DCED-171B-A444-6B4349BCC1C7}"/>
              </a:ext>
            </a:extLst>
          </p:cNvPr>
          <p:cNvSpPr txBox="1">
            <a:spLocks/>
          </p:cNvSpPr>
          <p:nvPr/>
        </p:nvSpPr>
        <p:spPr>
          <a:xfrm>
            <a:off x="5706271" y="5159318"/>
            <a:ext cx="1894220" cy="488017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  <a:defRPr/>
            </a:pPr>
            <a:r>
              <a:rPr lang="en-US" sz="1600" b="1" dirty="0">
                <a:latin typeface="Adobe Clean"/>
              </a:rPr>
              <a:t>Nourhan El-Far</a:t>
            </a:r>
            <a:br>
              <a:rPr lang="en-US" sz="1600" b="1" dirty="0">
                <a:latin typeface="Adobe Clean"/>
              </a:rPr>
            </a:br>
            <a:r>
              <a:rPr lang="en-US" sz="1400" dirty="0">
                <a:latin typeface="Adobe Clean"/>
              </a:rPr>
              <a:t>Marketing officer</a:t>
            </a:r>
            <a:endParaRPr lang="en-US" sz="1600" dirty="0">
              <a:latin typeface="Adobe Clean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97A0DFA-A546-9444-8CDB-13E9B1C114B4}"/>
              </a:ext>
            </a:extLst>
          </p:cNvPr>
          <p:cNvSpPr txBox="1">
            <a:spLocks/>
          </p:cNvSpPr>
          <p:nvPr/>
        </p:nvSpPr>
        <p:spPr>
          <a:xfrm>
            <a:off x="8752656" y="5202555"/>
            <a:ext cx="1889621" cy="444780"/>
          </a:xfrm>
          <a:prstGeom prst="rect">
            <a:avLst/>
          </a:prstGeom>
        </p:spPr>
        <p:txBody>
          <a:bodyPr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4600" b="1" dirty="0">
                <a:latin typeface="Adobe Clean"/>
              </a:rPr>
              <a:t>Nervan Hossam</a:t>
            </a:r>
            <a:br>
              <a:rPr lang="en-US" dirty="0">
                <a:latin typeface="Adobe Clean"/>
              </a:rPr>
            </a:br>
            <a:r>
              <a:rPr lang="en-US" sz="4300" dirty="0">
                <a:latin typeface="Adobe Clean"/>
              </a:rPr>
              <a:t>Content Creator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05897-DF85-168A-0762-93D792483B6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21661" b="47088"/>
          <a:stretch/>
        </p:blipFill>
        <p:spPr>
          <a:xfrm>
            <a:off x="8925329" y="3689449"/>
            <a:ext cx="1485581" cy="149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CCE99E-053A-E335-D1B6-25C98C1E8EC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9" t="9728" r="9148" b="35682"/>
          <a:stretch/>
        </p:blipFill>
        <p:spPr>
          <a:xfrm>
            <a:off x="2978168" y="3705437"/>
            <a:ext cx="1458348" cy="14580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130D1D-70EC-8C13-15D8-BF497F546F8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654"/>
          <a:stretch/>
        </p:blipFill>
        <p:spPr>
          <a:xfrm>
            <a:off x="5916024" y="3705437"/>
            <a:ext cx="1473911" cy="14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A63FD7-3195-4879-A778-4FB9D73A0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4210A0-FCD1-4EE4-9067-A0C2E90B0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86" t="55619" r="-986" b="746"/>
          <a:stretch/>
        </p:blipFill>
        <p:spPr>
          <a:xfrm>
            <a:off x="-1059157" y="-114741"/>
            <a:ext cx="16699025" cy="72863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3263C4F-FED4-40BE-B588-4B908E3E2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852" y="710212"/>
            <a:ext cx="11370296" cy="55746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24AA80-45C3-42F9-A830-484B060808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0770" y="293257"/>
            <a:ext cx="2173422" cy="19141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346717-CDC2-4E3E-B396-306B659946A5}"/>
              </a:ext>
            </a:extLst>
          </p:cNvPr>
          <p:cNvCxnSpPr/>
          <p:nvPr/>
        </p:nvCxnSpPr>
        <p:spPr>
          <a:xfrm>
            <a:off x="3062179" y="1539337"/>
            <a:ext cx="0" cy="391639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49394" y="1250325"/>
            <a:ext cx="280704" cy="36778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8358" y="3024047"/>
            <a:ext cx="2749895" cy="1284068"/>
            <a:chOff x="678358" y="2795447"/>
            <a:chExt cx="2749895" cy="12840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B8C41F-0E55-42AB-8D7F-C45396B2BEB0}"/>
                </a:ext>
              </a:extLst>
            </p:cNvPr>
            <p:cNvSpPr txBox="1"/>
            <p:nvPr/>
          </p:nvSpPr>
          <p:spPr>
            <a:xfrm>
              <a:off x="729480" y="3371629"/>
              <a:ext cx="2698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Nexa Bold" panose="02000000000000000000" pitchFamily="50" charset="0"/>
                </a:rPr>
                <a:t>Problem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413F69-72AA-47BD-857F-947CFDF9D1B6}"/>
                </a:ext>
              </a:extLst>
            </p:cNvPr>
            <p:cNvCxnSpPr/>
            <p:nvPr/>
          </p:nvCxnSpPr>
          <p:spPr>
            <a:xfrm>
              <a:off x="729480" y="3995524"/>
              <a:ext cx="21881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9B07F-4525-4036-973C-38C2042852CA}"/>
                </a:ext>
              </a:extLst>
            </p:cNvPr>
            <p:cNvSpPr txBox="1"/>
            <p:nvPr/>
          </p:nvSpPr>
          <p:spPr>
            <a:xfrm>
              <a:off x="678358" y="2795447"/>
              <a:ext cx="2749895" cy="75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700"/>
                </a:lnSpc>
              </a:pPr>
              <a:r>
                <a:rPr lang="en-US" sz="5400" dirty="0">
                  <a:solidFill>
                    <a:srgbClr val="2A59FF"/>
                  </a:solidFill>
                  <a:latin typeface="Nexa Bold" panose="02000000000000000000" pitchFamily="50" charset="0"/>
                </a:rPr>
                <a:t>The</a:t>
              </a:r>
            </a:p>
          </p:txBody>
        </p:sp>
      </p:grpSp>
      <p:pic>
        <p:nvPicPr>
          <p:cNvPr id="17" name="Picture 16" descr="/Marco/ITIDA_2020/TIEC/TIEC logo 2020_CMYK.pdf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258" y="5357165"/>
            <a:ext cx="915935" cy="6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100498" y="1909267"/>
            <a:ext cx="8229600" cy="51862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latin typeface="Adobe Clean"/>
              </a:rPr>
              <a:t>Addressing the Issue of Disorientation Faced by Every Student at the Faculty of Commerce, after a period of entering college, due to the collision between academic education and practical application in the job market.</a:t>
            </a:r>
          </a:p>
          <a:p>
            <a:pPr marL="0" indent="0">
              <a:buNone/>
            </a:pPr>
            <a:r>
              <a:rPr lang="en-US" altLang="en-US" dirty="0">
                <a:latin typeface="Adobe Clean"/>
              </a:rPr>
              <a:t>The student finds themselves at a crossroads: Should they continue committing to attending lectures and studying to maintain their GPA, or should they immerse themselves in the whirlpool of self-development.</a:t>
            </a:r>
          </a:p>
        </p:txBody>
      </p:sp>
    </p:spTree>
    <p:extLst>
      <p:ext uri="{BB962C8B-B14F-4D97-AF65-F5344CB8AC3E}">
        <p14:creationId xmlns:p14="http://schemas.microsoft.com/office/powerpoint/2010/main" val="173499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66675" y="-5715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4467996" y="818724"/>
            <a:ext cx="3475168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Personas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01864" y="1570853"/>
            <a:ext cx="4993419" cy="52871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altLang="en-US" sz="1600" dirty="0">
              <a:latin typeface="Adobe Cle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86E33-F434-2CB8-F126-F17A2E3BA669}"/>
              </a:ext>
            </a:extLst>
          </p:cNvPr>
          <p:cNvSpPr txBox="1"/>
          <p:nvPr/>
        </p:nvSpPr>
        <p:spPr>
          <a:xfrm>
            <a:off x="5868063" y="1570853"/>
            <a:ext cx="47943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endParaRPr lang="en-US" altLang="en-US" sz="1600" dirty="0">
              <a:latin typeface="Adobe Clean"/>
            </a:endParaRPr>
          </a:p>
          <a:p>
            <a:pPr>
              <a:spcBef>
                <a:spcPts val="300"/>
              </a:spcBef>
            </a:pPr>
            <a:endParaRPr lang="en-US" altLang="en-US" sz="1600" dirty="0">
              <a:latin typeface="Adobe Clean"/>
            </a:endParaRPr>
          </a:p>
          <a:p>
            <a:pPr>
              <a:spcBef>
                <a:spcPts val="300"/>
              </a:spcBef>
            </a:pPr>
            <a:endParaRPr lang="en-US" altLang="en-US" sz="1600" dirty="0">
              <a:latin typeface="Adobe Clean"/>
            </a:endParaRPr>
          </a:p>
          <a:p>
            <a:pPr>
              <a:spcBef>
                <a:spcPts val="300"/>
              </a:spcBef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0B19A2-E092-BA1E-965D-A775DC580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78847"/>
              </p:ext>
            </p:extLst>
          </p:nvPr>
        </p:nvGraphicFramePr>
        <p:xfrm>
          <a:off x="1659737" y="1456830"/>
          <a:ext cx="8872526" cy="38610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36263">
                  <a:extLst>
                    <a:ext uri="{9D8B030D-6E8A-4147-A177-3AD203B41FA5}">
                      <a16:colId xmlns:a16="http://schemas.microsoft.com/office/drawing/2014/main" val="1613279367"/>
                    </a:ext>
                  </a:extLst>
                </a:gridCol>
                <a:gridCol w="4436263">
                  <a:extLst>
                    <a:ext uri="{9D8B030D-6E8A-4147-A177-3AD203B41FA5}">
                      <a16:colId xmlns:a16="http://schemas.microsoft.com/office/drawing/2014/main" val="3889080874"/>
                    </a:ext>
                  </a:extLst>
                </a:gridCol>
              </a:tblGrid>
              <a:tr h="393916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600" b="1" dirty="0">
                          <a:latin typeface="Adobe Clean"/>
                        </a:rPr>
                        <a:t>Asmaa - 22 years old - Student of Fourth Division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kern="1200" dirty="0">
                          <a:solidFill>
                            <a:schemeClr val="tx1"/>
                          </a:solidFill>
                          <a:latin typeface="Adobe Clean"/>
                          <a:ea typeface="+mn-ea"/>
                          <a:cs typeface="+mn-cs"/>
                        </a:rPr>
                        <a:t>Yousef - 21 years old - Student of Third Division</a:t>
                      </a:r>
                      <a:endParaRPr lang="ar-EG" altLang="en-US" sz="1600" b="1" kern="1200" dirty="0">
                        <a:solidFill>
                          <a:schemeClr val="tx1"/>
                        </a:solidFill>
                        <a:latin typeface="Adobe Clean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16166"/>
                  </a:ext>
                </a:extLst>
              </a:tr>
              <a:tr h="1111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en-US" sz="1600" b="0" dirty="0">
                          <a:solidFill>
                            <a:srgbClr val="2A59FF"/>
                          </a:solidFill>
                          <a:latin typeface="Adobe Clean"/>
                        </a:rPr>
                        <a:t>Requirements: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dirty="0">
                          <a:latin typeface="Adobe Clean"/>
                        </a:rPr>
                        <a:t>Practical Application &amp; Technological Skills Development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dirty="0">
                          <a:latin typeface="Adobe Clean"/>
                        </a:rPr>
                        <a:t>Acquiring practical skills and experience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en-US" sz="1600" dirty="0">
                          <a:solidFill>
                            <a:srgbClr val="2A59FF"/>
                          </a:solidFill>
                          <a:latin typeface="Adobe Clean"/>
                        </a:rPr>
                        <a:t>Requirements:</a:t>
                      </a:r>
                      <a:endParaRPr lang="ar-EG" altLang="en-US" sz="1600" dirty="0">
                        <a:solidFill>
                          <a:srgbClr val="2A59FF"/>
                        </a:solidFill>
                        <a:latin typeface="Adobe Clean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dirty="0">
                          <a:latin typeface="Adobe Clean"/>
                        </a:rPr>
                        <a:t>Awareness-raising in different areas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dirty="0">
                          <a:latin typeface="Adobe Clean"/>
                        </a:rPr>
                        <a:t>A direct and integrated plan to reach the goal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509858"/>
                  </a:ext>
                </a:extLst>
              </a:tr>
              <a:tr h="11451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en-US" sz="1600" b="0" dirty="0">
                          <a:solidFill>
                            <a:srgbClr val="2A59FF"/>
                          </a:solidFill>
                          <a:latin typeface="Adobe Clean"/>
                        </a:rPr>
                        <a:t>Challenges: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dirty="0">
                          <a:latin typeface="Adobe Clean"/>
                        </a:rPr>
                        <a:t>Collision with working life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dirty="0">
                          <a:latin typeface="Adobe Clean"/>
                        </a:rPr>
                        <a:t>Wasting time without interest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en-US" sz="1600" dirty="0">
                          <a:solidFill>
                            <a:srgbClr val="2A59FF"/>
                          </a:solidFill>
                          <a:latin typeface="Adobe Clean"/>
                        </a:rPr>
                        <a:t>Challenges: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dirty="0">
                          <a:latin typeface="Adobe Clean"/>
                        </a:rPr>
                        <a:t>Technological Development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dirty="0">
                          <a:latin typeface="Adobe Clean"/>
                        </a:rPr>
                        <a:t>Loss of passion and constant frustration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dirty="0">
                          <a:latin typeface="Adobe Clean"/>
                        </a:rPr>
                        <a:t>scattering between different fields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445416"/>
                  </a:ext>
                </a:extLst>
              </a:tr>
              <a:tr h="1111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altLang="en-US" sz="1600" b="0" dirty="0">
                          <a:solidFill>
                            <a:srgbClr val="2A59FF"/>
                          </a:solidFill>
                          <a:latin typeface="Adobe Clean"/>
                        </a:rPr>
                        <a:t>Available alternatives: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600" b="0" dirty="0">
                          <a:latin typeface="Adobe Clean"/>
                        </a:rPr>
                        <a:t>External courses and lectures, raising the cost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600" b="0" dirty="0">
                          <a:latin typeface="Adobe Clean"/>
                        </a:rPr>
                        <a:t>Research, self-learning and therefore more time waste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en-US" sz="1600" dirty="0">
                          <a:solidFill>
                            <a:srgbClr val="2A59FF"/>
                          </a:solidFill>
                          <a:latin typeface="Adobe Clean"/>
                        </a:rPr>
                        <a:t>Available alternatives:</a:t>
                      </a:r>
                      <a:endParaRPr lang="ar-EG" altLang="en-US" sz="1600" dirty="0">
                        <a:solidFill>
                          <a:srgbClr val="2A59FF"/>
                        </a:solidFill>
                        <a:latin typeface="Adobe Clean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600" dirty="0">
                          <a:latin typeface="Adobe Clean"/>
                        </a:rPr>
                        <a:t>Take experienced consultations that are difficult to reach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74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69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16097" y="-76782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Empathy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Field work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en-US" dirty="0">
                <a:latin typeface="Adobe Clean"/>
              </a:rPr>
              <a:t>We</a:t>
            </a:r>
            <a:r>
              <a:rPr lang="en-US" altLang="en-US" dirty="0">
                <a:latin typeface="Adobe Clean"/>
              </a:rPr>
              <a:t>’re providing our Solution for Commerce Students </a:t>
            </a:r>
          </a:p>
          <a:p>
            <a:pPr marL="0" indent="0">
              <a:buNone/>
            </a:pPr>
            <a:endParaRPr lang="en-US" altLang="en-US" dirty="0">
              <a:latin typeface="Adobe Cle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Adobe Clean"/>
              </a:rPr>
              <a:t> We’ve Engaged in face-to-face communication with students and   conducting surveys to gather their opinions.- Observing students' questions and discussions on social media platforms regarding career fields and the necessary skills.</a:t>
            </a:r>
          </a:p>
        </p:txBody>
      </p:sp>
    </p:spTree>
    <p:extLst>
      <p:ext uri="{BB962C8B-B14F-4D97-AF65-F5344CB8AC3E}">
        <p14:creationId xmlns:p14="http://schemas.microsoft.com/office/powerpoint/2010/main" val="380324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16097" y="-114741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ar-EG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445C7-F752-9882-8689-C1959E0C3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92" y="2212994"/>
            <a:ext cx="2041315" cy="2040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DBD0A-8FA3-EF6C-FA90-EAA31C678A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61" y="0"/>
            <a:ext cx="93290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C4A8D-5AED-4084-E2D8-8E961850E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01" y="1929439"/>
            <a:ext cx="2381631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116097" y="-114741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Problem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Definition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en-US" sz="3600" dirty="0">
                <a:latin typeface="Adobe Clean"/>
              </a:rPr>
              <a:t>The dispersion that each university student faces, starting from entering the university and how to choose the right field until graduation and job search.</a:t>
            </a:r>
            <a:endParaRPr lang="ar-EG" altLang="en-US" sz="3600" dirty="0">
              <a:latin typeface="Adobe Clean"/>
            </a:endParaRPr>
          </a:p>
        </p:txBody>
      </p:sp>
    </p:spTree>
    <p:extLst>
      <p:ext uri="{BB962C8B-B14F-4D97-AF65-F5344CB8AC3E}">
        <p14:creationId xmlns:p14="http://schemas.microsoft.com/office/powerpoint/2010/main" val="85540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A31339D-B367-4F0E-9A01-F1767198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770" y="-114741"/>
            <a:ext cx="12330023" cy="69727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892B32-ED86-4ADC-86C8-C4F195E31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44" t="56624" r="19547" b="1622"/>
          <a:stretch/>
        </p:blipFill>
        <p:spPr>
          <a:xfrm>
            <a:off x="-66675" y="-57150"/>
            <a:ext cx="12325350" cy="6972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BE982C-7B60-4874-B9A5-E4555E5C48D2}"/>
              </a:ext>
            </a:extLst>
          </p:cNvPr>
          <p:cNvSpPr/>
          <p:nvPr/>
        </p:nvSpPr>
        <p:spPr>
          <a:xfrm>
            <a:off x="761704" y="621792"/>
            <a:ext cx="10887752" cy="5285232"/>
          </a:xfrm>
          <a:prstGeom prst="roundRect">
            <a:avLst>
              <a:gd name="adj" fmla="val 11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6AD4304-2F78-441F-ABB6-033E187E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1539" y="1281102"/>
            <a:ext cx="494826" cy="648337"/>
          </a:xfrm>
          <a:prstGeom prst="rect">
            <a:avLst/>
          </a:prstGeom>
        </p:spPr>
      </p:pic>
      <p:pic>
        <p:nvPicPr>
          <p:cNvPr id="17" name="Picture 16" descr="/Marco/ITIDA_2020/TIEC/TIEC logo 2020_CMYK.pdf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74" y="5166786"/>
            <a:ext cx="952156" cy="65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9B07F-4525-4036-973C-38C2042852CA}"/>
              </a:ext>
            </a:extLst>
          </p:cNvPr>
          <p:cNvSpPr txBox="1"/>
          <p:nvPr/>
        </p:nvSpPr>
        <p:spPr>
          <a:xfrm>
            <a:off x="2019300" y="1281102"/>
            <a:ext cx="8202442" cy="7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400" dirty="0">
                <a:solidFill>
                  <a:srgbClr val="2A59FF"/>
                </a:solidFill>
                <a:latin typeface="Nexa Bold" panose="02000000000000000000" pitchFamily="50" charset="0"/>
              </a:rPr>
              <a:t>How</a:t>
            </a:r>
            <a:r>
              <a:rPr lang="en-US" sz="5400" dirty="0">
                <a:solidFill>
                  <a:srgbClr val="C00000"/>
                </a:solidFill>
                <a:latin typeface="Nexa Bold" panose="02000000000000000000" pitchFamily="50" charset="0"/>
              </a:rPr>
              <a:t> </a:t>
            </a:r>
            <a:r>
              <a:rPr lang="en-US" sz="5400" dirty="0">
                <a:latin typeface="Nexa Bold" panose="02000000000000000000" pitchFamily="50" charset="0"/>
              </a:rPr>
              <a:t>Might We …?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89970" y="2117153"/>
            <a:ext cx="104150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Adobe Clean"/>
              </a:rPr>
              <a:t>Help students assess their skills and discover their abilities.</a:t>
            </a:r>
            <a:endParaRPr lang="ar-EG" altLang="en-US" dirty="0">
              <a:latin typeface="Adobe Clean"/>
            </a:endParaRPr>
          </a:p>
          <a:p>
            <a:r>
              <a:rPr lang="en-US" altLang="en-US" dirty="0">
                <a:latin typeface="Adobe Clean"/>
              </a:rPr>
              <a:t>Assist in choosing the appropriate career path.</a:t>
            </a:r>
            <a:endParaRPr lang="ar-EG" altLang="en-US" dirty="0">
              <a:latin typeface="Adobe Clean"/>
            </a:endParaRPr>
          </a:p>
          <a:p>
            <a:r>
              <a:rPr lang="en-US" altLang="en-US" dirty="0">
                <a:latin typeface="Adobe Clean"/>
              </a:rPr>
              <a:t>Enable practical application.</a:t>
            </a:r>
            <a:endParaRPr lang="ar-EG" altLang="en-US" dirty="0">
              <a:latin typeface="Adobe Clean"/>
            </a:endParaRPr>
          </a:p>
          <a:p>
            <a:r>
              <a:rPr lang="en-US" altLang="en-US" dirty="0">
                <a:latin typeface="Adobe Clean"/>
              </a:rPr>
              <a:t>Facilitate the acquisition of new experiences and skills.</a:t>
            </a:r>
            <a:endParaRPr lang="ar-EG" altLang="en-US" dirty="0">
              <a:latin typeface="Adobe Clean"/>
            </a:endParaRPr>
          </a:p>
          <a:p>
            <a:r>
              <a:rPr lang="en-US" altLang="en-US" dirty="0">
                <a:latin typeface="Adobe Clean"/>
              </a:rPr>
              <a:t>Aid in time management, effort, and cost savings.</a:t>
            </a:r>
          </a:p>
        </p:txBody>
      </p:sp>
    </p:spTree>
    <p:extLst>
      <p:ext uri="{BB962C8B-B14F-4D97-AF65-F5344CB8AC3E}">
        <p14:creationId xmlns:p14="http://schemas.microsoft.com/office/powerpoint/2010/main" val="75086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14372</TotalTime>
  <Words>716</Words>
  <Application>Microsoft Office PowerPoint</Application>
  <PresentationFormat>Widescreen</PresentationFormat>
  <Paragraphs>124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Adobe Clean</vt:lpstr>
      <vt:lpstr>Arial</vt:lpstr>
      <vt:lpstr>Bebas</vt:lpstr>
      <vt:lpstr>Calibri</vt:lpstr>
      <vt:lpstr>Calibri Light</vt:lpstr>
      <vt:lpstr>Nexa Bold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Valine Peter</dc:creator>
  <cp:lastModifiedBy>shady mohamed</cp:lastModifiedBy>
  <cp:revision>391</cp:revision>
  <dcterms:created xsi:type="dcterms:W3CDTF">2020-03-01T12:36:59Z</dcterms:created>
  <dcterms:modified xsi:type="dcterms:W3CDTF">2023-08-28T12:50:15Z</dcterms:modified>
</cp:coreProperties>
</file>